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23" r:id="rId24"/>
    <p:sldId id="439" r:id="rId25"/>
    <p:sldId id="424" r:id="rId26"/>
    <p:sldId id="411" r:id="rId27"/>
    <p:sldId id="401" r:id="rId28"/>
    <p:sldId id="372" r:id="rId29"/>
    <p:sldId id="410" r:id="rId30"/>
    <p:sldId id="39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24" autoAdjust="0"/>
    <p:restoredTop sz="75040" autoAdjust="0"/>
  </p:normalViewPr>
  <p:slideViewPr>
    <p:cSldViewPr snapToGrid="0">
      <p:cViewPr varScale="1">
        <p:scale>
          <a:sx n="58" d="100"/>
          <a:sy n="58" d="100"/>
        </p:scale>
        <p:origin x="-104" y="-536"/>
      </p:cViewPr>
      <p:guideLst>
        <p:guide orient="horz" pos="1483"/>
        <p:guide pos="1619"/>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328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06/02/2014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p>
          <a:p>
            <a:endParaRPr lang="en-US" baseline="0" dirty="0" smtClean="0"/>
          </a:p>
          <a:p>
            <a:r>
              <a:rPr lang="en-US" baseline="0" dirty="0" smtClean="0"/>
              <a:t>I’m going to talk a little bit about the FT, about FT Labs where I work, about testing and about the work we’ve done over the last 6 to improve our testing.</a:t>
            </a:r>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testing, and with a particular focus on testing the functionality of the product – is the product doing what it is supposed to do, but with a focus on letting developers know when they have broken things as quickly as possible.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much of what type of testing should we do</a:t>
            </a:r>
            <a:r>
              <a:rPr lang="en-US" baseline="0" dirty="0" smtClean="0"/>
              <a:t>? </a:t>
            </a:r>
            <a:r>
              <a:rPr lang="en-US" dirty="0" smtClean="0"/>
              <a:t>A</a:t>
            </a:r>
            <a:r>
              <a:rPr lang="en-US" baseline="0" dirty="0" smtClean="0"/>
              <a:t> very broad brush answer 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p>
          <a:p>
            <a:endParaRPr lang="en-US" dirty="0" smtClean="0"/>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That’s one</a:t>
            </a:r>
            <a:r>
              <a:rPr lang="en-US" baseline="0" dirty="0" smtClean="0"/>
              <a:t> persons idea of an ideal, but what happens if you have been largely relying on manual testing with a few automated tests and suddenly someone decides that automation is cool now?</a:t>
            </a:r>
          </a:p>
          <a:p>
            <a:endParaRPr lang="en-US" baseline="0" dirty="0" smtClean="0"/>
          </a:p>
          <a:p>
            <a:r>
              <a:rPr lang="en-US" baseline="0" dirty="0" smtClean="0"/>
              <a:t>You get…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ice-cream!</a:t>
            </a:r>
          </a:p>
          <a:p>
            <a:endParaRPr lang="en-US" dirty="0" smtClean="0"/>
          </a:p>
          <a:p>
            <a:r>
              <a:rPr lang="en-US" dirty="0" smtClean="0"/>
              <a:t>A beautiful cloud of manual</a:t>
            </a:r>
            <a:r>
              <a:rPr lang="en-US" baseline="0" dirty="0" smtClean="0"/>
              <a:t> testing, with some manual test that have been automated, a few software level tests thrown in their by the enthusiastic and some perhaps unit tests written by rebellious dreamers. Credit to </a:t>
            </a:r>
            <a:r>
              <a:rPr lang="en-US" baseline="0" dirty="0" err="1" smtClean="0"/>
              <a:t>Alister</a:t>
            </a:r>
            <a:r>
              <a:rPr lang="en-US" baseline="0" dirty="0" smtClean="0"/>
              <a:t> Scott for either coming up with or reporting the ice-cream metaphor.</a:t>
            </a:r>
          </a:p>
          <a:p>
            <a:endParaRPr lang="en-US" baseline="0" dirty="0" smtClean="0"/>
          </a:p>
          <a:p>
            <a:r>
              <a:rPr lang="en-US" baseline="0" dirty="0" smtClean="0"/>
              <a:t>This arrangement is somewhat costly to maintain, somewhat slow to run, but a hell of a lot better than no automated tests at all, so if you have reached this point, good work! But you can go further.</a:t>
            </a:r>
          </a:p>
          <a:p>
            <a:endParaRPr lang="en-US" baseline="0" dirty="0" smtClean="0"/>
          </a:p>
          <a:p>
            <a:r>
              <a:rPr lang="en-US" baseline="0" dirty="0" smtClean="0"/>
              <a:t>For the FT app we actually have two test groups, the first one in house, and then a second stage at the FT main office which is effectively user acceptance testing which consists of further manual testing and automated testing or UAT with a visual regression test tool called Eggplant. My focus is on the testing that happens before the product gets to the UAT stage, my main goal is to support developers and bore the UAT team.</a:t>
            </a:r>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are the point of tests? From my current perspective I think there are broadly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Code design, fest developer feedback and broad regression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one I would say is up to developers as it’s largely an implementation methodology. I’m more focused on the second two.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not really trying to bore any manual testers.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comparison here is a more general expression of what testing can be for, which perhaps covers aspects of testing which are not my immediate priorities at Labs, is the test quadrangle, first suggested by </a:t>
            </a:r>
            <a:r>
              <a:rPr lang="en-US" dirty="0" smtClean="0"/>
              <a:t>Brian </a:t>
            </a:r>
            <a:r>
              <a:rPr lang="en-US" dirty="0" err="1" smtClean="0"/>
              <a:t>Marick</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Testing can support code design and refactoring and it can support critiquing the product. It can also test business requirements and technology or code requirements. I’d say that what we’ve done at Labs over the last 6 months has at least touched all those quadrants. This idea is relatively new to me and is definitely something I want to come back to</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way of interpreting this diagram as stated by Alberto </a:t>
            </a:r>
            <a:r>
              <a:rPr lang="en-US" baseline="0" dirty="0" err="1" smtClean="0"/>
              <a:t>Savoia</a:t>
            </a:r>
            <a:r>
              <a:rPr lang="en-US" baseline="0" dirty="0" smtClean="0"/>
              <a:t> in a talk I’ll link to at the end is that the left represents ”testing you are building it right” and the right represents “testing you are building the right it”. You might argue that applies equally to the top and bottom of the diagram, for the mathematically inclined in the audience, </a:t>
            </a:r>
            <a:r>
              <a:rPr lang="en-US" baseline="0" dirty="0" smtClean="0"/>
              <a:t>I don’t think this is really an orthogonal basis set.</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were</a:t>
            </a:r>
            <a:r>
              <a:rPr lang="en-US" baseline="0" dirty="0" smtClean="0"/>
              <a:t> we 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how far have we come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Manual tests – finding fewer issues, there is more time</a:t>
            </a:r>
            <a:r>
              <a:rPr lang="en-US" baseline="0" dirty="0" smtClean="0"/>
              <a:t> for exploratory testing and finding weird edge cases or asking questions like “how does the app feel?” – feeling is important, if the app feels sluggish or annoying in some ill defined way then users will put it down</a:t>
            </a:r>
            <a:r>
              <a:rPr lang="en-US" baseline="0" dirty="0" smtClean="0"/>
              <a:t>. </a:t>
            </a:r>
            <a:r>
              <a:rPr lang="en-US" sz="1200" kern="1200" dirty="0" smtClean="0">
                <a:solidFill>
                  <a:schemeClr val="tx1"/>
                </a:solidFill>
                <a:latin typeface="+mn-lt"/>
                <a:ea typeface="+mn-ea"/>
                <a:cs typeface="+mn-cs"/>
              </a:rPr>
              <a:t>On the web app, at the Labs stage, we have one manual tester. Almost everything he does is exploratory, no formal 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have functional tests now, I will talk more about these in a moment.</a:t>
            </a:r>
          </a:p>
          <a:p>
            <a:endParaRPr lang="en-US" baseline="0" dirty="0" smtClean="0"/>
          </a:p>
          <a:p>
            <a:r>
              <a:rPr lang="en-US" baseline="0" dirty="0" smtClean="0"/>
              <a:t>Code tests – We have more than before, features are not considered complete until they are well tested.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 mentioned,</a:t>
            </a:r>
            <a:r>
              <a:rPr lang="en-US" baseline="0" dirty="0" smtClean="0"/>
              <a:t> a</a:t>
            </a:r>
            <a:r>
              <a:rPr lang="en-US" dirty="0" smtClean="0"/>
              <a:t> 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t>
            </a:r>
            <a:r>
              <a:rPr lang="en-US" baseline="0" dirty="0" err="1" smtClean="0"/>
              <a:t>Webdriver</a:t>
            </a:r>
            <a:r>
              <a:rPr lang="en-US" baseline="0" dirty="0" smtClean="0"/>
              <a:t>, also known as Selenium 2, to exercise the app via its user interface and make sure things are as expected. </a:t>
            </a:r>
            <a:r>
              <a:rPr lang="en-US" baseline="0" dirty="0" err="1" smtClean="0"/>
              <a:t>Webdriver</a:t>
            </a:r>
            <a:r>
              <a:rPr lang="en-US" baseline="0" dirty="0" smtClean="0"/>
              <a:t> is a wonderful thing and I have linked to the docs in the slide.</a:t>
            </a:r>
          </a:p>
          <a:p>
            <a:endParaRPr lang="en-US" baseline="0" dirty="0" smtClean="0"/>
          </a:p>
          <a:p>
            <a:r>
              <a:rPr lang="en-US" baseline="0" dirty="0" smtClean="0"/>
              <a:t>We test in the browser, partially because most of the problems we find either manually or with automated tests are cross-platform, and partially because testing a web app or hybrid app on a device is hard – more about our aspirations in this area later.</a:t>
            </a:r>
          </a:p>
          <a:p>
            <a:endParaRPr lang="en-US" baseline="0" dirty="0" smtClean="0"/>
          </a:p>
          <a:p>
            <a:r>
              <a:rPr lang="en-US" baseline="0" dirty="0" smtClean="0"/>
              <a:t>The tests are written in Java but could just as easily have been written in JavaScript or Ruby or Python or even Perl. Java was chosen because that is the default implementation and tends to get the latest features first</a:t>
            </a:r>
            <a:r>
              <a:rPr lang="en-US" baseline="0" dirty="0" smtClean="0"/>
              <a:t>.</a:t>
            </a:r>
          </a:p>
          <a:p>
            <a:endParaRPr lang="en-US" baseline="0" dirty="0" smtClean="0"/>
          </a:p>
          <a:p>
            <a:r>
              <a:rPr lang="en-US" sz="1200" kern="1200" dirty="0" smtClean="0">
                <a:solidFill>
                  <a:schemeClr val="tx1"/>
                </a:solidFill>
                <a:latin typeface="+mn-lt"/>
                <a:ea typeface="+mn-ea"/>
                <a:cs typeface="+mn-cs"/>
              </a:rPr>
              <a:t>Testing of the functional test suite takes about twelve minutes, a little of our current ten minute goal, that's with 8 test classes running simultaneously on a mac mini, we want to make this a lot more scalable by using Selenium Grid to run all the test classes at once on many virtual machines, meaning that the time to feedback should never rise above about five minutes and hopefully less.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Actually one</a:t>
            </a:r>
            <a:r>
              <a:rPr lang="en-US" baseline="0" dirty="0" smtClean="0"/>
              <a:t> of the biggest things we have achieved in the last 6 months is changing when we run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on. If you are familiar with version control and a </a:t>
            </a:r>
            <a:r>
              <a:rPr lang="en-US" baseline="0" dirty="0" err="1" smtClean="0"/>
              <a:t>Github</a:t>
            </a:r>
            <a:r>
              <a:rPr lang="en-US" baseline="0" dirty="0" smtClean="0"/>
              <a:t> </a:t>
            </a:r>
            <a:r>
              <a:rPr lang="en-US" baseline="0" dirty="0" smtClean="0"/>
              <a:t>style workflow we test the potential merge product of pull-requests before accepting the request</a:t>
            </a:r>
            <a:r>
              <a:rPr lang="en-US" baseline="0" dirty="0" smtClean="0"/>
              <a:t>. There are currently maybe 2 or 3 commits an hour, so with a 12 minute run time you can see that we need to find a way to scale if we want larger teams to adopt this methodology.</a:t>
            </a:r>
            <a:endParaRPr lang="en-US" baseline="0" dirty="0" smtClean="0"/>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t>
            </a:r>
            <a:r>
              <a:rPr lang="en-US" baseline="0" dirty="0" smtClean="0"/>
              <a:t>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a:t>
            </a:r>
            <a:r>
              <a:rPr lang="en-US" baseline="0" dirty="0" smtClean="0"/>
              <a:t>delivery.</a:t>
            </a:r>
          </a:p>
          <a:p>
            <a:endParaRPr lang="en-US" baseline="0" dirty="0" smtClean="0"/>
          </a:p>
          <a:p>
            <a:r>
              <a:rPr lang="en-US" baseline="0" dirty="0" smtClean="0"/>
              <a:t>The use of Selenium Grid to add extreme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r>
              <a:rPr lang="en-US" baseline="0" dirty="0" smtClean="0"/>
              <a:t>.</a:t>
            </a:r>
          </a:p>
          <a:p>
            <a:endParaRPr lang="en-US" baseline="0" dirty="0" smtClean="0"/>
          </a:p>
          <a:p>
            <a:r>
              <a:rPr lang="en-US" baseline="0" dirty="0" smtClean="0"/>
              <a:t>Zero tolerance on regressions.</a:t>
            </a:r>
          </a:p>
          <a:p>
            <a:endParaRPr lang="en-US" baseline="0" dirty="0" smtClean="0"/>
          </a:p>
          <a:p>
            <a:r>
              <a:rPr lang="en-US" baseline="0" dirty="0" smtClean="0"/>
              <a:t>I have mostly talked about </a:t>
            </a:r>
            <a:r>
              <a:rPr lang="en-US" sz="1200" kern="1200" baseline="0" dirty="0" smtClean="0">
                <a:solidFill>
                  <a:schemeClr val="tx1"/>
                </a:solidFill>
                <a:latin typeface="+mn-lt"/>
                <a:ea typeface="+mn-ea"/>
                <a:cs typeface="+mn-cs"/>
              </a:rPr>
              <a:t>a</a:t>
            </a:r>
            <a:r>
              <a:rPr lang="en-US" sz="1200" kern="1200" dirty="0" smtClean="0">
                <a:solidFill>
                  <a:schemeClr val="tx1"/>
                </a:solidFill>
                <a:latin typeface="+mn-lt"/>
                <a:ea typeface="+mn-ea"/>
                <a:cs typeface="+mn-cs"/>
              </a:rPr>
              <a:t>utomated and manual testing. They are important, but an equally important and very powerful mechanism for improving code AND product quality over the last 6 months and something we want to keep doing in the future is communal peer review, everyone can see pull requests, everyone can comment on them,</a:t>
            </a:r>
            <a:r>
              <a:rPr lang="en-US" sz="1200" kern="1200" baseline="0" dirty="0" smtClean="0">
                <a:solidFill>
                  <a:schemeClr val="tx1"/>
                </a:solidFill>
                <a:latin typeface="+mn-lt"/>
                <a:ea typeface="+mn-ea"/>
                <a:cs typeface="+mn-cs"/>
              </a:rPr>
              <a:t> it’s been a great tool for learning for everyone. And there are other mechanisms for testing quality, such as rolling a feature out to a small percentage of users first.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new that, but I think it helps to keep saying it.</a:t>
            </a:r>
            <a:endParaRPr lang="en-US" dirty="0" smtClean="0"/>
          </a:p>
          <a:p>
            <a:endParaRPr lang="en-US" dirty="0" smtClean="0"/>
          </a:p>
          <a:p>
            <a:r>
              <a:rPr lang="en-US" dirty="0" smtClean="0"/>
              <a:t>Automation is generally good. Consider the longer term repercussions</a:t>
            </a:r>
            <a:r>
              <a:rPr lang="en-US" baseline="0" dirty="0" smtClean="0"/>
              <a:t> of automation, is it going to save you time this week, month, year, is it going to mean you never break the same thing twice? Probably.</a:t>
            </a:r>
          </a:p>
          <a:p>
            <a:endParaRPr lang="en-US" baseline="0" dirty="0" smtClean="0"/>
          </a:p>
          <a:p>
            <a:r>
              <a:rPr lang="en-US" dirty="0" smtClean="0"/>
              <a:t>People (and manual</a:t>
            </a:r>
            <a:r>
              <a:rPr lang="en-US" baseline="0" dirty="0" smtClean="0"/>
              <a:t> testers are people</a:t>
            </a:r>
            <a:r>
              <a:rPr lang="en-US" dirty="0" smtClean="0"/>
              <a:t>) can things that computers</a:t>
            </a:r>
            <a:r>
              <a:rPr lang="en-US" baseline="0" dirty="0" smtClean="0"/>
              <a:t> can’t, especially when it comes to deciding what will annoy other people.</a:t>
            </a:r>
          </a:p>
          <a:p>
            <a:endParaRPr lang="en-US" baseline="0" dirty="0" smtClean="0"/>
          </a:p>
          <a:p>
            <a:r>
              <a:rPr lang="en-US" baseline="0" dirty="0" smtClean="0"/>
              <a:t>Has it been worth it? Yes! 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Here’s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a:t>
            </a:r>
            <a:r>
              <a:rPr lang="en-US" baseline="0" dirty="0" smtClean="0"/>
              <a:t>. And I can recommend the talk by Alberto </a:t>
            </a:r>
            <a:r>
              <a:rPr lang="en-US" baseline="0" dirty="0" err="1" smtClean="0"/>
              <a:t>Savoia</a:t>
            </a:r>
            <a:r>
              <a:rPr lang="en-US" baseline="0" dirty="0" smtClean="0"/>
              <a:t>, “Test </a:t>
            </a:r>
            <a:r>
              <a:rPr lang="en-US" baseline="0" smtClean="0"/>
              <a:t>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thanks for listening.</a:t>
            </a:r>
          </a:p>
          <a:p>
            <a:endParaRPr lang="en-US" dirty="0" smtClean="0"/>
          </a:p>
          <a:p>
            <a:r>
              <a:rPr lang="en-US" dirty="0" smtClean="0"/>
              <a:t>If</a:t>
            </a:r>
            <a:r>
              <a:rPr lang="en-US" baseline="0" dirty="0" smtClean="0"/>
              <a:t> anyone is curious as to what the functional tests look like in action find me afterwards and I can give you a demo on my laptop.</a:t>
            </a:r>
          </a:p>
          <a:p>
            <a:endParaRPr lang="en-US" baseline="0" dirty="0" smtClean="0"/>
          </a:p>
          <a:p>
            <a:r>
              <a:rPr lang="en-US" baseline="0" dirty="0" smtClean="0"/>
              <a:t>And, if 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33576"/>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504352"/>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67352"/>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t>
            </a:r>
            <a:r>
              <a:rPr lang="en-US" b="1" dirty="0" smtClean="0"/>
              <a:t>aid in code design </a:t>
            </a:r>
            <a:r>
              <a:rPr lang="en-US" dirty="0" smtClean="0"/>
              <a:t>and refactoring (unit tests).</a:t>
            </a:r>
          </a:p>
          <a:p>
            <a:r>
              <a:rPr lang="en-US" dirty="0" smtClean="0"/>
              <a:t>To give </a:t>
            </a:r>
            <a:r>
              <a:rPr lang="en-US" b="1" dirty="0" smtClean="0"/>
              <a:t>fast feedback to developers -</a:t>
            </a:r>
            <a:r>
              <a:rPr lang="en-US" dirty="0" smtClean="0"/>
              <a:t> flag problems while the developer is still thinking about the task.</a:t>
            </a:r>
          </a:p>
          <a:p>
            <a:r>
              <a:rPr lang="en-US" b="1" dirty="0" smtClean="0"/>
              <a:t>Making sure the product isn’t broken</a:t>
            </a:r>
            <a:r>
              <a:rPr lang="en-US" dirty="0" smtClean="0"/>
              <a:t> (user acceptance testers should be 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quadrangle</a:t>
            </a:r>
            <a:endParaRPr lang="en-US" dirty="0"/>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015663"/>
          </a:xfrm>
          <a:prstGeom prst="rect">
            <a:avLst/>
          </a:prstGeom>
          <a:noFill/>
        </p:spPr>
        <p:txBody>
          <a:bodyPr wrap="none" rtlCol="0">
            <a:spAutoFit/>
          </a:bodyPr>
          <a:lstStyle/>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a:t>
            </a:r>
            <a:r>
              <a:rPr lang="en-US" dirty="0" err="1" smtClean="0"/>
              <a:t>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a:t>
            </a:r>
            <a:r>
              <a:rPr lang="en-US" dirty="0" err="1" smtClean="0"/>
              <a:t>unitish</a:t>
            </a:r>
            <a:r>
              <a:rPr lang="en-US" dirty="0" smtClean="0"/>
              <a:t>) 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endParaRPr lang="en-US" dirty="0"/>
          </a:p>
          <a:p>
            <a:r>
              <a:rPr lang="en-US" dirty="0" smtClean="0"/>
              <a:t>When the main branch changes, and periodically outside working hours.</a:t>
            </a:r>
          </a:p>
          <a:p>
            <a:r>
              <a:rPr lang="en-US" dirty="0" smtClean="0"/>
              <a:t>Hourly against the live product.</a:t>
            </a:r>
            <a:endParaRPr lang="en-US" dirty="0"/>
          </a:p>
        </p:txBody>
      </p:sp>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removing artificial blocking relationships between features</a:t>
            </a:r>
            <a:r>
              <a:rPr lang="en-US" dirty="0" smtClean="0"/>
              <a:t>.</a:t>
            </a:r>
          </a:p>
          <a:p>
            <a:r>
              <a:rPr lang="en-US" dirty="0" smtClean="0"/>
              <a:t>Parallel testing on many browsers – Selenium grid.</a:t>
            </a:r>
            <a:endParaRPr lang="en-US" dirty="0" smtClean="0"/>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1" y="1604002"/>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22974"/>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33469</TotalTime>
  <Words>2766</Words>
  <Application>Microsoft Macintosh PowerPoint</Application>
  <PresentationFormat>On-screen Show (4:3)</PresentationFormat>
  <Paragraphs>229</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Test Pyramid</vt:lpstr>
      <vt:lpstr>What happens when you retrofit automated testing to a project?</vt:lpstr>
      <vt:lpstr>Test Ice-cream</vt:lpstr>
      <vt:lpstr>What are the point of tests?</vt:lpstr>
      <vt:lpstr>What are the point of tests?</vt:lpstr>
      <vt:lpstr>Testing quadrangle</vt:lpstr>
      <vt:lpstr>Where were we 6 months ago?</vt:lpstr>
      <vt:lpstr>Where were we 6 months ago?</vt:lpstr>
      <vt:lpstr>Where are we today?</vt:lpstr>
      <vt:lpstr>Where are we today?</vt:lpstr>
      <vt:lpstr>Functional testing</vt:lpstr>
      <vt:lpstr>Functional testing</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494</cp:revision>
  <dcterms:created xsi:type="dcterms:W3CDTF">2012-04-20T20:34:00Z</dcterms:created>
  <dcterms:modified xsi:type="dcterms:W3CDTF">2014-02-06T16:54:11Z</dcterms:modified>
  <cp:category/>
</cp:coreProperties>
</file>